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xls" ContentType="application/vnd.ms-exce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4"/>
  </p:notesMasterIdLst>
  <p:sldIdLst>
    <p:sldId id="256" r:id="rId2"/>
    <p:sldId id="504" r:id="rId3"/>
    <p:sldId id="505" r:id="rId4"/>
    <p:sldId id="506" r:id="rId5"/>
    <p:sldId id="510" r:id="rId6"/>
    <p:sldId id="511" r:id="rId7"/>
    <p:sldId id="513" r:id="rId8"/>
    <p:sldId id="518" r:id="rId9"/>
    <p:sldId id="519" r:id="rId10"/>
    <p:sldId id="520" r:id="rId11"/>
    <p:sldId id="521" r:id="rId12"/>
    <p:sldId id="522" r:id="rId13"/>
    <p:sldId id="524" r:id="rId14"/>
    <p:sldId id="525" r:id="rId15"/>
    <p:sldId id="527" r:id="rId16"/>
    <p:sldId id="528" r:id="rId17"/>
    <p:sldId id="526" r:id="rId18"/>
    <p:sldId id="529" r:id="rId19"/>
    <p:sldId id="530" r:id="rId20"/>
    <p:sldId id="517" r:id="rId21"/>
    <p:sldId id="512" r:id="rId22"/>
    <p:sldId id="390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775" autoAdjust="0"/>
  </p:normalViewPr>
  <p:slideViewPr>
    <p:cSldViewPr>
      <p:cViewPr varScale="1">
        <p:scale>
          <a:sx n="69" d="100"/>
          <a:sy n="69" d="100"/>
        </p:scale>
        <p:origin x="-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9487DE-A84C-42BB-86C9-BAED41B328BB}" type="doc">
      <dgm:prSet loTypeId="urn:microsoft.com/office/officeart/2005/8/layout/vList6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EFDED459-4A05-4D26-8B2A-1819726F89F9}">
      <dgm:prSet phldrT="[Текст]"/>
      <dgm:spPr/>
      <dgm:t>
        <a:bodyPr/>
        <a:lstStyle/>
        <a:p>
          <a:r>
            <a:rPr lang="ru-RU" dirty="0" smtClean="0"/>
            <a:t>I этап</a:t>
          </a:r>
          <a:endParaRPr lang="ru-RU" dirty="0"/>
        </a:p>
      </dgm:t>
    </dgm:pt>
    <dgm:pt modelId="{5BBA68A2-28F6-49CB-9F7E-FEC8A6DE6058}" type="parTrans" cxnId="{949E68AC-90E2-429B-A400-E0B9E04F85C6}">
      <dgm:prSet/>
      <dgm:spPr/>
      <dgm:t>
        <a:bodyPr/>
        <a:lstStyle/>
        <a:p>
          <a:endParaRPr lang="ru-RU"/>
        </a:p>
      </dgm:t>
    </dgm:pt>
    <dgm:pt modelId="{95456A11-7AEC-450A-BF66-50FF5D4F065D}" type="sibTrans" cxnId="{949E68AC-90E2-429B-A400-E0B9E04F85C6}">
      <dgm:prSet/>
      <dgm:spPr/>
      <dgm:t>
        <a:bodyPr/>
        <a:lstStyle/>
        <a:p>
          <a:endParaRPr lang="ru-RU"/>
        </a:p>
      </dgm:t>
    </dgm:pt>
    <dgm:pt modelId="{E364DDEE-4387-44D8-A809-20497348FAE5}">
      <dgm:prSet phldrT="[Текст]"/>
      <dgm:spPr/>
      <dgm:t>
        <a:bodyPr/>
        <a:lstStyle/>
        <a:p>
          <a:r>
            <a:rPr lang="ru-RU" dirty="0" smtClean="0"/>
            <a:t>2018-2020 год</a:t>
          </a:r>
          <a:endParaRPr lang="ru-RU" dirty="0"/>
        </a:p>
      </dgm:t>
    </dgm:pt>
    <dgm:pt modelId="{C676FC35-696C-4A6B-91D6-7584B37AAF58}" type="parTrans" cxnId="{6AD5DDBA-3F97-43BC-B7B7-C9BD3A0F2282}">
      <dgm:prSet/>
      <dgm:spPr/>
      <dgm:t>
        <a:bodyPr/>
        <a:lstStyle/>
        <a:p>
          <a:endParaRPr lang="ru-RU"/>
        </a:p>
      </dgm:t>
    </dgm:pt>
    <dgm:pt modelId="{31DBE39D-66FA-48F2-ABBF-DF8675493277}" type="sibTrans" cxnId="{6AD5DDBA-3F97-43BC-B7B7-C9BD3A0F2282}">
      <dgm:prSet/>
      <dgm:spPr/>
      <dgm:t>
        <a:bodyPr/>
        <a:lstStyle/>
        <a:p>
          <a:endParaRPr lang="ru-RU"/>
        </a:p>
      </dgm:t>
    </dgm:pt>
    <dgm:pt modelId="{A704BC8D-C95C-454A-B4DC-6C7D49028E63}">
      <dgm:prSet phldrT="[Текст]"/>
      <dgm:spPr/>
      <dgm:t>
        <a:bodyPr/>
        <a:lstStyle/>
        <a:p>
          <a:r>
            <a:rPr lang="ru-RU" dirty="0" smtClean="0"/>
            <a:t>II этап </a:t>
          </a:r>
          <a:endParaRPr lang="ru-RU" dirty="0"/>
        </a:p>
      </dgm:t>
    </dgm:pt>
    <dgm:pt modelId="{59A96CB9-AE36-4940-A375-6F8F40BE90B9}" type="parTrans" cxnId="{7590AB17-F164-4C73-BE3A-93F870902113}">
      <dgm:prSet/>
      <dgm:spPr/>
      <dgm:t>
        <a:bodyPr/>
        <a:lstStyle/>
        <a:p>
          <a:endParaRPr lang="ru-RU"/>
        </a:p>
      </dgm:t>
    </dgm:pt>
    <dgm:pt modelId="{A4AF8363-9F01-4A34-8BEE-AB19449F1279}" type="sibTrans" cxnId="{7590AB17-F164-4C73-BE3A-93F870902113}">
      <dgm:prSet/>
      <dgm:spPr/>
      <dgm:t>
        <a:bodyPr/>
        <a:lstStyle/>
        <a:p>
          <a:endParaRPr lang="ru-RU"/>
        </a:p>
      </dgm:t>
    </dgm:pt>
    <dgm:pt modelId="{5F6BC163-3F75-4C94-9394-7C7035FB9A9F}">
      <dgm:prSet phldrT="[Текст]"/>
      <dgm:spPr/>
      <dgm:t>
        <a:bodyPr/>
        <a:lstStyle/>
        <a:p>
          <a:r>
            <a:rPr lang="ru-RU" dirty="0" smtClean="0"/>
            <a:t>2021-2025 годы</a:t>
          </a:r>
          <a:endParaRPr lang="ru-RU" dirty="0"/>
        </a:p>
      </dgm:t>
    </dgm:pt>
    <dgm:pt modelId="{282E7782-966B-4E0A-8131-02C5E3561944}" type="parTrans" cxnId="{1C087E0E-4E10-49FB-8566-11FF0C19F74A}">
      <dgm:prSet/>
      <dgm:spPr/>
      <dgm:t>
        <a:bodyPr/>
        <a:lstStyle/>
        <a:p>
          <a:endParaRPr lang="ru-RU"/>
        </a:p>
      </dgm:t>
    </dgm:pt>
    <dgm:pt modelId="{F5E2041E-D48E-4489-8001-2C1C62DFC5CB}" type="sibTrans" cxnId="{1C087E0E-4E10-49FB-8566-11FF0C19F74A}">
      <dgm:prSet/>
      <dgm:spPr/>
      <dgm:t>
        <a:bodyPr/>
        <a:lstStyle/>
        <a:p>
          <a:endParaRPr lang="ru-RU"/>
        </a:p>
      </dgm:t>
    </dgm:pt>
    <dgm:pt modelId="{FFC18788-C43E-483F-A16B-9161BE8F3C31}" type="pres">
      <dgm:prSet presAssocID="{169487DE-A84C-42BB-86C9-BAED41B328BB}" presName="Name0" presStyleCnt="0">
        <dgm:presLayoutVars>
          <dgm:dir/>
          <dgm:animLvl val="lvl"/>
          <dgm:resizeHandles/>
        </dgm:presLayoutVars>
      </dgm:prSet>
      <dgm:spPr/>
    </dgm:pt>
    <dgm:pt modelId="{8D36E9A4-19A7-4BA8-8051-7F3F69810DC1}" type="pres">
      <dgm:prSet presAssocID="{EFDED459-4A05-4D26-8B2A-1819726F89F9}" presName="linNode" presStyleCnt="0"/>
      <dgm:spPr/>
    </dgm:pt>
    <dgm:pt modelId="{3639F480-A18A-465C-ABAB-F46BAB324DF9}" type="pres">
      <dgm:prSet presAssocID="{EFDED459-4A05-4D26-8B2A-1819726F89F9}" presName="parentShp" presStyleLbl="node1" presStyleIdx="0" presStyleCnt="2" custLinFactNeighborX="647" custLinFactNeighborY="-2932">
        <dgm:presLayoutVars>
          <dgm:bulletEnabled val="1"/>
        </dgm:presLayoutVars>
      </dgm:prSet>
      <dgm:spPr/>
    </dgm:pt>
    <dgm:pt modelId="{A76EEEC5-18BA-4471-A4E7-19330A36913A}" type="pres">
      <dgm:prSet presAssocID="{EFDED459-4A05-4D26-8B2A-1819726F89F9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97190D-54AB-4850-B8E7-827459AFB90A}" type="pres">
      <dgm:prSet presAssocID="{95456A11-7AEC-450A-BF66-50FF5D4F065D}" presName="spacing" presStyleCnt="0"/>
      <dgm:spPr/>
    </dgm:pt>
    <dgm:pt modelId="{9B51BBD4-E0E0-48D7-BF3B-910ED34FB58C}" type="pres">
      <dgm:prSet presAssocID="{A704BC8D-C95C-454A-B4DC-6C7D49028E63}" presName="linNode" presStyleCnt="0"/>
      <dgm:spPr/>
    </dgm:pt>
    <dgm:pt modelId="{2223FD6E-03DB-429D-96A6-392F6D75AFE0}" type="pres">
      <dgm:prSet presAssocID="{A704BC8D-C95C-454A-B4DC-6C7D49028E63}" presName="parentShp" presStyleLbl="node1" presStyleIdx="1" presStyleCnt="2">
        <dgm:presLayoutVars>
          <dgm:bulletEnabled val="1"/>
        </dgm:presLayoutVars>
      </dgm:prSet>
      <dgm:spPr/>
    </dgm:pt>
    <dgm:pt modelId="{FEF75978-6C0B-438B-8682-492A590DE3C9}" type="pres">
      <dgm:prSet presAssocID="{A704BC8D-C95C-454A-B4DC-6C7D49028E63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590AB17-F164-4C73-BE3A-93F870902113}" srcId="{169487DE-A84C-42BB-86C9-BAED41B328BB}" destId="{A704BC8D-C95C-454A-B4DC-6C7D49028E63}" srcOrd="1" destOrd="0" parTransId="{59A96CB9-AE36-4940-A375-6F8F40BE90B9}" sibTransId="{A4AF8363-9F01-4A34-8BEE-AB19449F1279}"/>
    <dgm:cxn modelId="{1C087E0E-4E10-49FB-8566-11FF0C19F74A}" srcId="{A704BC8D-C95C-454A-B4DC-6C7D49028E63}" destId="{5F6BC163-3F75-4C94-9394-7C7035FB9A9F}" srcOrd="0" destOrd="0" parTransId="{282E7782-966B-4E0A-8131-02C5E3561944}" sibTransId="{F5E2041E-D48E-4489-8001-2C1C62DFC5CB}"/>
    <dgm:cxn modelId="{A6EFF28D-1FCE-4996-9011-C004C8A39BDF}" type="presOf" srcId="{E364DDEE-4387-44D8-A809-20497348FAE5}" destId="{A76EEEC5-18BA-4471-A4E7-19330A36913A}" srcOrd="0" destOrd="0" presId="urn:microsoft.com/office/officeart/2005/8/layout/vList6"/>
    <dgm:cxn modelId="{5ED5EAA0-6F8B-4C37-94CE-40C6AFAFA4E8}" type="presOf" srcId="{5F6BC163-3F75-4C94-9394-7C7035FB9A9F}" destId="{FEF75978-6C0B-438B-8682-492A590DE3C9}" srcOrd="0" destOrd="0" presId="urn:microsoft.com/office/officeart/2005/8/layout/vList6"/>
    <dgm:cxn modelId="{CAABEB3B-14D7-4249-A67C-A64442BC3356}" type="presOf" srcId="{169487DE-A84C-42BB-86C9-BAED41B328BB}" destId="{FFC18788-C43E-483F-A16B-9161BE8F3C31}" srcOrd="0" destOrd="0" presId="urn:microsoft.com/office/officeart/2005/8/layout/vList6"/>
    <dgm:cxn modelId="{949E68AC-90E2-429B-A400-E0B9E04F85C6}" srcId="{169487DE-A84C-42BB-86C9-BAED41B328BB}" destId="{EFDED459-4A05-4D26-8B2A-1819726F89F9}" srcOrd="0" destOrd="0" parTransId="{5BBA68A2-28F6-49CB-9F7E-FEC8A6DE6058}" sibTransId="{95456A11-7AEC-450A-BF66-50FF5D4F065D}"/>
    <dgm:cxn modelId="{6AD5DDBA-3F97-43BC-B7B7-C9BD3A0F2282}" srcId="{EFDED459-4A05-4D26-8B2A-1819726F89F9}" destId="{E364DDEE-4387-44D8-A809-20497348FAE5}" srcOrd="0" destOrd="0" parTransId="{C676FC35-696C-4A6B-91D6-7584B37AAF58}" sibTransId="{31DBE39D-66FA-48F2-ABBF-DF8675493277}"/>
    <dgm:cxn modelId="{B71464B9-81A4-4B8A-BAF5-1D27419FDF09}" type="presOf" srcId="{A704BC8D-C95C-454A-B4DC-6C7D49028E63}" destId="{2223FD6E-03DB-429D-96A6-392F6D75AFE0}" srcOrd="0" destOrd="0" presId="urn:microsoft.com/office/officeart/2005/8/layout/vList6"/>
    <dgm:cxn modelId="{0453FB5C-2A90-48F9-AA5B-71A66D0B2388}" type="presOf" srcId="{EFDED459-4A05-4D26-8B2A-1819726F89F9}" destId="{3639F480-A18A-465C-ABAB-F46BAB324DF9}" srcOrd="0" destOrd="0" presId="urn:microsoft.com/office/officeart/2005/8/layout/vList6"/>
    <dgm:cxn modelId="{AA1CCA19-3E72-4928-B5EB-458BEECA484C}" type="presParOf" srcId="{FFC18788-C43E-483F-A16B-9161BE8F3C31}" destId="{8D36E9A4-19A7-4BA8-8051-7F3F69810DC1}" srcOrd="0" destOrd="0" presId="urn:microsoft.com/office/officeart/2005/8/layout/vList6"/>
    <dgm:cxn modelId="{B71058CB-7211-4C52-933A-AEA1391C4143}" type="presParOf" srcId="{8D36E9A4-19A7-4BA8-8051-7F3F69810DC1}" destId="{3639F480-A18A-465C-ABAB-F46BAB324DF9}" srcOrd="0" destOrd="0" presId="urn:microsoft.com/office/officeart/2005/8/layout/vList6"/>
    <dgm:cxn modelId="{138FBEF6-E032-4857-A2CC-DFA5FD5C121A}" type="presParOf" srcId="{8D36E9A4-19A7-4BA8-8051-7F3F69810DC1}" destId="{A76EEEC5-18BA-4471-A4E7-19330A36913A}" srcOrd="1" destOrd="0" presId="urn:microsoft.com/office/officeart/2005/8/layout/vList6"/>
    <dgm:cxn modelId="{C0EB6AD8-DFCF-4589-B5A4-F2F32246055A}" type="presParOf" srcId="{FFC18788-C43E-483F-A16B-9161BE8F3C31}" destId="{D797190D-54AB-4850-B8E7-827459AFB90A}" srcOrd="1" destOrd="0" presId="urn:microsoft.com/office/officeart/2005/8/layout/vList6"/>
    <dgm:cxn modelId="{BCC5B2C4-D60D-4B40-9F81-0C43519FA2E0}" type="presParOf" srcId="{FFC18788-C43E-483F-A16B-9161BE8F3C31}" destId="{9B51BBD4-E0E0-48D7-BF3B-910ED34FB58C}" srcOrd="2" destOrd="0" presId="urn:microsoft.com/office/officeart/2005/8/layout/vList6"/>
    <dgm:cxn modelId="{0BA8B02E-7466-4330-A590-2E393CA87CC8}" type="presParOf" srcId="{9B51BBD4-E0E0-48D7-BF3B-910ED34FB58C}" destId="{2223FD6E-03DB-429D-96A6-392F6D75AFE0}" srcOrd="0" destOrd="0" presId="urn:microsoft.com/office/officeart/2005/8/layout/vList6"/>
    <dgm:cxn modelId="{2CA0C73A-823A-482C-80D9-6C42B53C7331}" type="presParOf" srcId="{9B51BBD4-E0E0-48D7-BF3B-910ED34FB58C}" destId="{FEF75978-6C0B-438B-8682-492A590DE3C9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76EEEC5-18BA-4471-A4E7-19330A36913A}">
      <dsp:nvSpPr>
        <dsp:cNvPr id="0" name=""/>
        <dsp:cNvSpPr/>
      </dsp:nvSpPr>
      <dsp:spPr>
        <a:xfrm>
          <a:off x="2438399" y="496"/>
          <a:ext cx="3657600" cy="1934765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285750" lvl="1" indent="-285750" algn="l" defTabSz="2133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4800" kern="1200" dirty="0" smtClean="0"/>
            <a:t>2018-2020 год</a:t>
          </a:r>
          <a:endParaRPr lang="ru-RU" sz="4800" kern="1200" dirty="0"/>
        </a:p>
      </dsp:txBody>
      <dsp:txXfrm>
        <a:off x="2438399" y="496"/>
        <a:ext cx="3657600" cy="1934765"/>
      </dsp:txXfrm>
    </dsp:sp>
    <dsp:sp modelId="{3639F480-A18A-465C-ABAB-F46BAB324DF9}">
      <dsp:nvSpPr>
        <dsp:cNvPr id="0" name=""/>
        <dsp:cNvSpPr/>
      </dsp:nvSpPr>
      <dsp:spPr>
        <a:xfrm>
          <a:off x="23664" y="0"/>
          <a:ext cx="2438400" cy="193476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104775" rIns="209550" bIns="104775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kern="1200" dirty="0" smtClean="0"/>
            <a:t>I этап</a:t>
          </a:r>
          <a:endParaRPr lang="ru-RU" sz="5500" kern="1200" dirty="0"/>
        </a:p>
      </dsp:txBody>
      <dsp:txXfrm>
        <a:off x="23664" y="0"/>
        <a:ext cx="2438400" cy="1934765"/>
      </dsp:txXfrm>
    </dsp:sp>
    <dsp:sp modelId="{FEF75978-6C0B-438B-8682-492A590DE3C9}">
      <dsp:nvSpPr>
        <dsp:cNvPr id="0" name=""/>
        <dsp:cNvSpPr/>
      </dsp:nvSpPr>
      <dsp:spPr>
        <a:xfrm>
          <a:off x="2438400" y="2128738"/>
          <a:ext cx="3657600" cy="1934765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-4537969"/>
            <a:satOff val="-6003"/>
            <a:lumOff val="-1387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4537969"/>
              <a:satOff val="-6003"/>
              <a:lumOff val="-138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285750" lvl="1" indent="-285750" algn="l" defTabSz="2133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4800" kern="1200" dirty="0" smtClean="0"/>
            <a:t>2021-2025 годы</a:t>
          </a:r>
          <a:endParaRPr lang="ru-RU" sz="4800" kern="1200" dirty="0"/>
        </a:p>
      </dsp:txBody>
      <dsp:txXfrm>
        <a:off x="2438400" y="2128738"/>
        <a:ext cx="3657600" cy="1934765"/>
      </dsp:txXfrm>
    </dsp:sp>
    <dsp:sp modelId="{2223FD6E-03DB-429D-96A6-392F6D75AFE0}">
      <dsp:nvSpPr>
        <dsp:cNvPr id="0" name=""/>
        <dsp:cNvSpPr/>
      </dsp:nvSpPr>
      <dsp:spPr>
        <a:xfrm>
          <a:off x="0" y="2128738"/>
          <a:ext cx="2438400" cy="1934765"/>
        </a:xfrm>
        <a:prstGeom prst="roundRect">
          <a:avLst/>
        </a:prstGeom>
        <a:solidFill>
          <a:schemeClr val="accent4">
            <a:hueOff val="-3210336"/>
            <a:satOff val="39690"/>
            <a:lumOff val="-1293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104775" rIns="209550" bIns="104775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kern="1200" dirty="0" smtClean="0"/>
            <a:t>II этап </a:t>
          </a:r>
          <a:endParaRPr lang="ru-RU" sz="5500" kern="1200" dirty="0"/>
        </a:p>
      </dsp:txBody>
      <dsp:txXfrm>
        <a:off x="0" y="2128738"/>
        <a:ext cx="2438400" cy="19347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B1425D1-548C-4780-A5BA-ABFB96015C63}" type="datetimeFigureOut">
              <a:rPr lang="ru-RU"/>
              <a:pPr>
                <a:defRPr/>
              </a:pPr>
              <a:t>27.01.2018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0DA0850-B009-4B88-894B-05B8A8671D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Овал 8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58AEB22-1172-4ADE-B389-B30201A71B4E}" type="datetimeFigureOut">
              <a:rPr lang="ru-RU"/>
              <a:pPr>
                <a:defRPr/>
              </a:pPr>
              <a:t>27.01.2018</a:t>
            </a:fld>
            <a:endParaRPr lang="ru-RU"/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2F4E398-6ADA-4107-A54B-57AB18582D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97FDE0-5F7F-4B24-89CB-199833E23911}" type="datetimeFigureOut">
              <a:rPr lang="ru-RU"/>
              <a:pPr>
                <a:defRPr/>
              </a:pPr>
              <a:t>27.01.2018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152A87-9D53-4BE4-92F0-964735F9C0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18BB72-438D-418B-B958-96462761AA4B}" type="datetimeFigureOut">
              <a:rPr lang="ru-RU"/>
              <a:pPr>
                <a:defRPr/>
              </a:pPr>
              <a:t>27.01.2018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0D601-64A1-4B62-A23F-2677EAB4DE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9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Овал 8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3240DAA-0824-47AA-B178-8E09D6D5606A}" type="datetimeFigureOut">
              <a:rPr lang="ru-RU"/>
              <a:pPr>
                <a:defRPr/>
              </a:pPr>
              <a:t>27.01.2018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939B2A7-515B-4B52-B1A6-8F2604F149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B0805-847B-4A29-8019-791EEC97073E}" type="datetimeFigureOut">
              <a:rPr lang="ru-RU"/>
              <a:pPr>
                <a:defRPr/>
              </a:pPr>
              <a:t>27.01.2018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C7D6D-6203-414E-AEAC-554FBF39A2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3675058-1CC9-43AF-A8CA-904DC5B0A056}" type="datetimeFigureOut">
              <a:rPr lang="ru-RU"/>
              <a:pPr>
                <a:defRPr/>
              </a:pPr>
              <a:t>27.01.2018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2B676F7-306A-44F1-8E2F-B588F54FC7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180D3-48A4-4BED-894F-451521D9A835}" type="datetimeFigureOut">
              <a:rPr lang="ru-RU"/>
              <a:pPr>
                <a:defRPr/>
              </a:pPr>
              <a:t>27.01.2018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37E37-A668-45B6-A88F-C9A5556182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F116518-EF14-4B9A-A328-1AD21A7E356C}" type="datetimeFigureOut">
              <a:rPr lang="ru-RU"/>
              <a:pPr>
                <a:defRPr/>
              </a:pPr>
              <a:t>27.01.2018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BC30080-FCDD-40EF-9D3F-5F51BC6567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  <a:cs typeface="+mn-cs"/>
            </a:endParaRPr>
          </a:p>
        </p:txBody>
      </p:sp>
      <p:sp>
        <p:nvSpPr>
          <p:cNvPr id="6" name="Блок-схема: процесс 8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Блок-схема: процесс 9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A2D8ACF-C000-48DD-BCBA-2D915D52E643}" type="datetimeFigureOut">
              <a:rPr lang="ru-RU"/>
              <a:pPr>
                <a:defRPr/>
              </a:pPr>
              <a:t>27.01.2018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B22367D-6294-4939-9580-4350A53EE2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E69666-AA30-45F7-8CA3-D9B7A9CB68B4}" type="datetimeFigureOut">
              <a:rPr lang="ru-RU"/>
              <a:pPr>
                <a:defRPr/>
              </a:pPr>
              <a:t>27.01.2018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A0ACE9-D7AC-46F0-A609-0F6EA6CE77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DE120769-E4E0-4BCA-9649-8804AC2B1A2E}" type="datetimeFigureOut">
              <a:rPr lang="ru-RU"/>
              <a:pPr>
                <a:defRPr/>
              </a:pPr>
              <a:t>27.01.2018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08E67F74-A329-4785-AE5E-40B1C65966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1" r:id="rId2"/>
    <p:sldLayoutId id="2147483733" r:id="rId3"/>
    <p:sldLayoutId id="2147483730" r:id="rId4"/>
    <p:sldLayoutId id="2147483734" r:id="rId5"/>
    <p:sldLayoutId id="2147483729" r:id="rId6"/>
    <p:sldLayoutId id="2147483735" r:id="rId7"/>
    <p:sldLayoutId id="2147483736" r:id="rId8"/>
    <p:sldLayoutId id="2147483728" r:id="rId9"/>
    <p:sldLayoutId id="2147483727" r:id="rId10"/>
  </p:sldLayoutIdLst>
  <p:txStyles>
    <p:titleStyle>
      <a:lvl1pPr algn="l" rtl="0" fontAlgn="base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9pPr>
      <a:extLst/>
    </p:titleStyle>
    <p:bodyStyle>
      <a:lvl1pPr marL="365125" indent="-282575" algn="l" rtl="0" fontAlgn="base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fontAlgn="base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fontAlgn="base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fontAlgn="base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Microsoft_Office_Excel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Microsoft_Office_Excel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Microsoft_Office_Excel3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6013" y="2205038"/>
            <a:ext cx="7405687" cy="1471612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32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О деятельности педагогов-психологов ОО в рамках реализации концепции развития психологической службы в системе образования РФ </a:t>
            </a:r>
            <a:br>
              <a:rPr lang="ru-RU" sz="320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32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на период до 2025 года" </a:t>
            </a:r>
            <a:r>
              <a:rPr lang="ru-RU" smtClean="0">
                <a:effectLst/>
              </a:rPr>
              <a:t>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6013" y="4797425"/>
            <a:ext cx="7405687" cy="1752600"/>
          </a:xfrm>
        </p:spPr>
        <p:txBody>
          <a:bodyPr>
            <a:normAutofit fontScale="92500" lnSpcReduction="10000"/>
          </a:bodyPr>
          <a:lstStyle/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000" dirty="0" smtClean="0">
                <a:solidFill>
                  <a:srgbClr val="002060"/>
                </a:solidFill>
                <a:latin typeface="Monotype Corsiva" pitchFamily="66" charset="0"/>
              </a:rPr>
              <a:t>Герасимова В.В., кандидат психологических наук, проректор по научной и инновационной  деятельности </a:t>
            </a:r>
          </a:p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000" dirty="0" smtClean="0">
                <a:solidFill>
                  <a:srgbClr val="002060"/>
                </a:solidFill>
                <a:latin typeface="Monotype Corsiva" pitchFamily="66" charset="0"/>
              </a:rPr>
              <a:t>ГАОУ  ДПО ИРО РТ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Grp="1"/>
          </p:cNvSpPr>
          <p:nvPr>
            <p:ph type="body" idx="4294967295"/>
          </p:nvPr>
        </p:nvSpPr>
        <p:spPr>
          <a:xfrm>
            <a:off x="1258888" y="476250"/>
            <a:ext cx="7675562" cy="57721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000" smtClean="0"/>
              <a:t>При совершенствовании деятельности Службы необходимо учитывать успешный опыт работы психологических служб Министерства обороны Российской Федерации, Министерства Российской Федерации по делам гражданской обороны, чрезвычайным ситуациям и ликвидации последствий стихийных бедствий, Министерства внутренних дел Российской Федерации, Министерства здравоохранения Российской Федерации и других. В рамках деятельности этих служб разработаны ведомственные нормативные правовые документы, структура управления и технологии психологического сопровождения различных категорий людей, в том числе в чрезвычайных ситуациях.</a:t>
            </a:r>
          </a:p>
          <a:p>
            <a:pPr>
              <a:lnSpc>
                <a:spcPct val="80000"/>
              </a:lnSpc>
            </a:pPr>
            <a:r>
              <a:rPr lang="ru-RU" sz="2000" smtClean="0"/>
              <a:t>В настоящее время в системе современного образования Российской Федерации не сформирована целостная, соответствующая современным вызовам профессиональная Служба, оказывающая качественную профессиональную помощь всем участникам образовательных отношений, включая детей-инвалидов, детей с ОВЗ, одаренных детей, детей-сирот и детей, оставшихся без попечения родителей и других.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1331640" y="332656"/>
            <a:ext cx="7499350" cy="417512"/>
          </a:xfrm>
          <a:noFill/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000" b="1" dirty="0" smtClean="0">
                <a:effectLst/>
              </a:rPr>
              <a:t>Цели и задачи развития деятельности Службы на период до 2025 года </a:t>
            </a:r>
          </a:p>
        </p:txBody>
      </p:sp>
      <p:sp>
        <p:nvSpPr>
          <p:cNvPr id="53251" name="Rectangle 3"/>
          <p:cNvSpPr>
            <a:spLocks noGrp="1"/>
          </p:cNvSpPr>
          <p:nvPr>
            <p:ph type="body" idx="4294967295"/>
          </p:nvPr>
        </p:nvSpPr>
        <p:spPr>
          <a:xfrm>
            <a:off x="965200" y="908720"/>
            <a:ext cx="8178800" cy="5267325"/>
          </a:xfrm>
        </p:spPr>
        <p:txBody>
          <a:bodyPr/>
          <a:lstStyle/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1600" i="1" dirty="0" smtClean="0"/>
              <a:t>Целью деятельности Службы должно стать профессиональное (психологическое, психолого-педагогическое, социальное) обеспечение решения стратегических задач развития образования Российской Федерации, направленное на сохранение и укрепление здоровья обучающихся, снижение рисков их </a:t>
            </a:r>
            <a:r>
              <a:rPr lang="ru-RU" sz="1600" i="1" dirty="0" err="1" smtClean="0"/>
              <a:t>дезадаптации</a:t>
            </a:r>
            <a:r>
              <a:rPr lang="ru-RU" sz="1600" i="1" dirty="0" smtClean="0"/>
              <a:t>, негативной социализации.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1600" dirty="0" smtClean="0"/>
              <a:t>Для реализации поставленной цели необходимо решение следующих задач:</a:t>
            </a:r>
          </a:p>
          <a:p>
            <a:pPr>
              <a:lnSpc>
                <a:spcPct val="80000"/>
              </a:lnSpc>
            </a:pPr>
            <a:r>
              <a:rPr lang="ru-RU" sz="1600" dirty="0" smtClean="0"/>
              <a:t> содействие созданию условий для сохранения и укрепления психологического и психического здоровья и развития обучающихся, оказание им психологической поддержки и содействия в трудных жизненных ситуациях;</a:t>
            </a:r>
          </a:p>
          <a:p>
            <a:pPr>
              <a:lnSpc>
                <a:spcPct val="80000"/>
              </a:lnSpc>
            </a:pPr>
            <a:r>
              <a:rPr lang="ru-RU" sz="1600" dirty="0" smtClean="0"/>
              <a:t>реализация программ преодоления трудностей в обучении; участие в проектировании и создании развивающей безопасной образовательной среды;</a:t>
            </a:r>
          </a:p>
          <a:p>
            <a:pPr>
              <a:lnSpc>
                <a:spcPct val="80000"/>
              </a:lnSpc>
            </a:pPr>
            <a:r>
              <a:rPr lang="ru-RU" sz="1600" dirty="0" smtClean="0"/>
              <a:t>проведение психологической экспертизы внедряемых программ обучения в части определения их соответствия возрастным, психофизическим особенностям, склонностям, способностям, интересам и потребностям обучающихся;</a:t>
            </a:r>
          </a:p>
          <a:p>
            <a:pPr>
              <a:lnSpc>
                <a:spcPct val="80000"/>
              </a:lnSpc>
            </a:pPr>
            <a:r>
              <a:rPr lang="ru-RU" sz="1600" dirty="0" smtClean="0"/>
              <a:t>участие в мониторинге эффективности внедряемых программ и технологий обучения;</a:t>
            </a:r>
          </a:p>
          <a:p>
            <a:pPr>
              <a:lnSpc>
                <a:spcPct val="80000"/>
              </a:lnSpc>
            </a:pPr>
            <a:r>
              <a:rPr lang="ru-RU" sz="1600" dirty="0" smtClean="0"/>
              <a:t>диагностика и контроль динамики личностного и интеллектуального развития обучающихся, их индивидуального прогресса и достижений;</a:t>
            </a:r>
          </a:p>
          <a:p>
            <a:pPr>
              <a:lnSpc>
                <a:spcPct val="80000"/>
              </a:lnSpc>
            </a:pPr>
            <a:r>
              <a:rPr lang="ru-RU" sz="1600" dirty="0" smtClean="0"/>
              <a:t>сотрудничество специалистов Службы с педагогами по вопросам обеспечения достижения личностных и </a:t>
            </a:r>
            <a:r>
              <a:rPr lang="ru-RU" sz="1600" dirty="0" err="1" smtClean="0"/>
              <a:t>метапредметных</a:t>
            </a:r>
            <a:r>
              <a:rPr lang="ru-RU" sz="1600" dirty="0" smtClean="0"/>
              <a:t> образовательных результатов;</a:t>
            </a:r>
          </a:p>
          <a:p>
            <a:pPr>
              <a:lnSpc>
                <a:spcPct val="80000"/>
              </a:lnSpc>
            </a:pPr>
            <a:r>
              <a:rPr lang="ru-RU" sz="1600" dirty="0" smtClean="0"/>
              <a:t>содействие в построении индивидуальной образовательной траектории обучающихся;</a:t>
            </a:r>
          </a:p>
          <a:p>
            <a:pPr>
              <a:lnSpc>
                <a:spcPct val="80000"/>
              </a:lnSpc>
            </a:pPr>
            <a:r>
              <a:rPr lang="ru-RU" sz="1600" dirty="0" smtClean="0"/>
              <a:t>содействие созданию условий для самостоятельного осознанного выбора обучающимися профессии (или профессиональной области) и построения личных профессиональных планов;</a:t>
            </a:r>
          </a:p>
          <a:p>
            <a:pPr>
              <a:lnSpc>
                <a:spcPct val="80000"/>
              </a:lnSpc>
            </a:pPr>
            <a:r>
              <a:rPr lang="ru-RU" sz="1600" dirty="0" smtClean="0"/>
              <a:t>содействие в позитивной социализации;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 noGrp="1"/>
          </p:cNvSpPr>
          <p:nvPr>
            <p:ph type="body" idx="4294967295"/>
          </p:nvPr>
        </p:nvSpPr>
        <p:spPr>
          <a:xfrm>
            <a:off x="1187450" y="549275"/>
            <a:ext cx="7705725" cy="4800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1500" smtClean="0"/>
              <a:t>организация и участие в мероприятиях по профилактике и коррекции отклоняющегося (агрессивного, аддиктивного, виктимного, суицидального и т.п.) и делинквентного (противоправного) поведения детей, молодежи с учетом возрастных и индивидуальных особенностей;</a:t>
            </a:r>
          </a:p>
          <a:p>
            <a:pPr>
              <a:lnSpc>
                <a:spcPct val="80000"/>
              </a:lnSpc>
            </a:pPr>
            <a:r>
              <a:rPr lang="ru-RU" sz="1500" smtClean="0"/>
              <a:t>профилактика социального сиротства;</a:t>
            </a:r>
          </a:p>
          <a:p>
            <a:pPr>
              <a:lnSpc>
                <a:spcPct val="80000"/>
              </a:lnSpc>
            </a:pPr>
            <a:r>
              <a:rPr lang="ru-RU" sz="1500" smtClean="0"/>
              <a:t>содействие реализации программ духовно-нравственного воспитания обучающихся;</a:t>
            </a:r>
          </a:p>
          <a:p>
            <a:pPr>
              <a:lnSpc>
                <a:spcPct val="80000"/>
              </a:lnSpc>
            </a:pPr>
            <a:r>
              <a:rPr lang="ru-RU" sz="1500" smtClean="0"/>
              <a:t>участие в развитии у обучающихся межкультурной компетентности и толерантности, профилактика ксенофобии, экстремизма, межэтнических конфликтов;</a:t>
            </a:r>
          </a:p>
          <a:p>
            <a:pPr>
              <a:lnSpc>
                <a:spcPct val="80000"/>
              </a:lnSpc>
            </a:pPr>
            <a:r>
              <a:rPr lang="ru-RU" sz="1500" smtClean="0"/>
              <a:t>сохранение и укрепление здоровья обучающихся, включая применение здоровьесберегающих технологий в образовательном процессе, мониторинг здоровья, оптимизацию нагрузки обучающихся, формирование культуры здоровья и здорового образа жизни, воспитание осознанного устойчивого отрицательного отношения к употреблению алкоголя, психоактивных веществ, наркотиков, табакокурению и другим вредным привычкам;</a:t>
            </a:r>
          </a:p>
          <a:p>
            <a:pPr>
              <a:lnSpc>
                <a:spcPct val="80000"/>
              </a:lnSpc>
            </a:pPr>
            <a:r>
              <a:rPr lang="ru-RU" sz="1500" smtClean="0"/>
              <a:t>психологическое сопровождение одаренных детей на основе создания системы психологической поддержки для реализации потенциала одаренных детей, обогащения их познавательных интересов и мотивов, формирования универсальных способов познания мира;</a:t>
            </a:r>
          </a:p>
          <a:p>
            <a:pPr>
              <a:lnSpc>
                <a:spcPct val="80000"/>
              </a:lnSpc>
            </a:pPr>
            <a:r>
              <a:rPr lang="ru-RU" sz="1500" smtClean="0"/>
              <a:t>психологическое сопровождение процессов коррекционно-развивающего обучения, воспитания, социальной адаптации и социализации обучающихся с ОВЗ, находящихся в различных образовательных условиях, средах и структурах, в том числе определение для каждого ребенка с ОВЗ образовательного маршрута, соответствующего его возможностям и образовательным потребностям;</a:t>
            </a:r>
          </a:p>
          <a:p>
            <a:pPr>
              <a:lnSpc>
                <a:spcPct val="80000"/>
              </a:lnSpc>
            </a:pPr>
            <a:r>
              <a:rPr lang="ru-RU" sz="1500" smtClean="0"/>
              <a:t>профессиональная помощь в преодолении школьной тревожности, страхов, фобических, аффективных и личностных расстройств;</a:t>
            </a:r>
          </a:p>
          <a:p>
            <a:pPr>
              <a:lnSpc>
                <a:spcPct val="80000"/>
              </a:lnSpc>
            </a:pPr>
            <a:r>
              <a:rPr lang="ru-RU" sz="1500" smtClean="0"/>
              <a:t>профилактика эмоционального выгорания, личностных и профессиональных деформаций педагогических работников;</a:t>
            </a:r>
          </a:p>
          <a:p>
            <a:pPr>
              <a:lnSpc>
                <a:spcPct val="80000"/>
              </a:lnSpc>
            </a:pPr>
            <a:r>
              <a:rPr lang="ru-RU" sz="1500" smtClean="0"/>
              <a:t>психологическое просвещение и консультирование родителей (законных представителей) ребенка по проблемам обучения, воспитания, развития.</a:t>
            </a:r>
          </a:p>
          <a:p>
            <a:pPr>
              <a:lnSpc>
                <a:spcPct val="80000"/>
              </a:lnSpc>
            </a:pPr>
            <a:endParaRPr lang="ru-RU" sz="1500" smtClean="0"/>
          </a:p>
        </p:txBody>
      </p:sp>
      <p:sp>
        <p:nvSpPr>
          <p:cNvPr id="54276" name="Rectangle 4"/>
          <p:cNvSpPr>
            <a:spLocks noGrp="1"/>
          </p:cNvSpPr>
          <p:nvPr>
            <p:ph type="title" idx="4294967295"/>
          </p:nvPr>
        </p:nvSpPr>
        <p:spPr bwMode="auto">
          <a:xfrm>
            <a:off x="971550" y="115888"/>
            <a:ext cx="8075613" cy="417512"/>
          </a:xfrm>
          <a:noFill/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000" smtClean="0">
                <a:effectLst/>
              </a:rPr>
              <a:t>Цели и задачи развития деятельности Службы на период до 2025 года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1435100" y="274638"/>
            <a:ext cx="7499350" cy="561975"/>
          </a:xfrm>
          <a:noFill/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sz="2400" b="1" dirty="0" smtClean="0">
                <a:effectLst/>
              </a:rPr>
              <a:t>4. Приоритетные направления развития Службы</a:t>
            </a:r>
          </a:p>
        </p:txBody>
      </p:sp>
      <p:sp>
        <p:nvSpPr>
          <p:cNvPr id="56323" name="Rectangle 3"/>
          <p:cNvSpPr>
            <a:spLocks noGrp="1"/>
          </p:cNvSpPr>
          <p:nvPr>
            <p:ph type="body" idx="4294967295"/>
          </p:nvPr>
        </p:nvSpPr>
        <p:spPr>
          <a:xfrm>
            <a:off x="1403648" y="1196752"/>
            <a:ext cx="7499350" cy="4800600"/>
          </a:xfrm>
        </p:spPr>
        <p:txBody>
          <a:bodyPr/>
          <a:lstStyle/>
          <a:p>
            <a:r>
              <a:rPr lang="ru-RU" dirty="0" smtClean="0"/>
              <a:t>нормативно-правовое </a:t>
            </a:r>
            <a:r>
              <a:rPr lang="ru-RU" dirty="0" smtClean="0"/>
              <a:t>регулирование</a:t>
            </a:r>
          </a:p>
          <a:p>
            <a:r>
              <a:rPr lang="ru-RU" dirty="0" smtClean="0"/>
              <a:t>организационно-управленческое обеспечение </a:t>
            </a:r>
            <a:r>
              <a:rPr lang="ru-RU" sz="1800" dirty="0" smtClean="0"/>
              <a:t>(единое профессиональное пространство)</a:t>
            </a:r>
          </a:p>
          <a:p>
            <a:r>
              <a:rPr lang="ru-RU" dirty="0" smtClean="0"/>
              <a:t>научно-методическое </a:t>
            </a:r>
            <a:r>
              <a:rPr lang="ru-RU" dirty="0" smtClean="0"/>
              <a:t>обеспечение; кадровое </a:t>
            </a:r>
            <a:r>
              <a:rPr lang="ru-RU" dirty="0" smtClean="0"/>
              <a:t>обеспечение</a:t>
            </a:r>
          </a:p>
          <a:p>
            <a:r>
              <a:rPr lang="ru-RU" dirty="0" smtClean="0"/>
              <a:t>информационное обеспечение</a:t>
            </a:r>
          </a:p>
          <a:p>
            <a:r>
              <a:rPr lang="ru-RU" dirty="0" smtClean="0"/>
              <a:t>обеспечение </a:t>
            </a:r>
            <a:r>
              <a:rPr lang="ru-RU" dirty="0" smtClean="0"/>
              <a:t>условий для межведомственного и внутриведомственного взаимодействия.</a:t>
            </a:r>
          </a:p>
          <a:p>
            <a:endParaRPr lang="ru-RU" dirty="0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0"/>
            <a:ext cx="7499350" cy="11430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effectLst/>
              </a:rPr>
              <a:t>5. Механизмы и ресурсы реализации Концепции</a:t>
            </a:r>
            <a:br>
              <a:rPr lang="ru-RU" sz="2400" b="1" dirty="0" smtClean="0">
                <a:effectLst/>
              </a:rPr>
            </a:br>
            <a:endParaRPr lang="ru-RU" sz="2400" b="1" dirty="0" smtClean="0"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836712"/>
            <a:ext cx="7787382" cy="4800600"/>
          </a:xfrm>
        </p:spPr>
        <p:txBody>
          <a:bodyPr/>
          <a:lstStyle/>
          <a:p>
            <a:r>
              <a:rPr lang="ru-RU" sz="1400" dirty="0" smtClean="0"/>
              <a:t>создание </a:t>
            </a:r>
            <a:r>
              <a:rPr lang="ru-RU" sz="1400" dirty="0" smtClean="0"/>
              <a:t>моделей межведомственного и межуровневого взаимодействия специалистов Службы, внедрения в практику протоколов и алгоритмов организации межведомственного и межуровневого взаимодействия;</a:t>
            </a:r>
          </a:p>
          <a:p>
            <a:r>
              <a:rPr lang="ru-RU" sz="1400" dirty="0" smtClean="0"/>
              <a:t>учет </a:t>
            </a:r>
            <a:r>
              <a:rPr lang="ru-RU" sz="1400" dirty="0" smtClean="0"/>
              <a:t>задач по реализации Концепции при определении объема финансирования государственных программ Российской Федерации, формировании бюджетов субъектов Российской Федерации и местных бюджетов;</a:t>
            </a:r>
          </a:p>
          <a:p>
            <a:r>
              <a:rPr lang="ru-RU" sz="1400" dirty="0" smtClean="0"/>
              <a:t>совершенствование </a:t>
            </a:r>
            <a:r>
              <a:rPr lang="ru-RU" sz="1400" dirty="0" smtClean="0"/>
              <a:t>системы статистических показателей, характеризующих развитие Службы;</a:t>
            </a:r>
          </a:p>
          <a:p>
            <a:r>
              <a:rPr lang="ru-RU" sz="1400" dirty="0" smtClean="0"/>
              <a:t>учет </a:t>
            </a:r>
            <a:r>
              <a:rPr lang="ru-RU" sz="1400" dirty="0" smtClean="0"/>
              <a:t>в деятельности органов государственной власти субъектов Российской Федерации функций по формированию соответствующей системы управления и кадрового обеспечения, включая подготовку образовательными организациями высшего образования специалистов для Службы, а также организацию дополнительного профессионального образования специалистов в сфере оказания профессиональной помощи всем участникам образовательных отношений с учетом потребностей регионов;</a:t>
            </a:r>
          </a:p>
          <a:p>
            <a:r>
              <a:rPr lang="ru-RU" sz="1400" dirty="0" smtClean="0"/>
              <a:t>Методологическое и методическое обеспечение </a:t>
            </a:r>
            <a:r>
              <a:rPr lang="ru-RU" sz="1400" dirty="0" smtClean="0"/>
              <a:t>деятельности Службы на федеральном уровне с целью создания равных возможностей получения профессиональной помощи обучающимися на всей территории Российской Федерации с учетом региональных особенностей;</a:t>
            </a:r>
          </a:p>
          <a:p>
            <a:r>
              <a:rPr lang="ru-RU" sz="1400" dirty="0" smtClean="0"/>
              <a:t>и</a:t>
            </a:r>
            <a:r>
              <a:rPr lang="ru-RU" sz="1400" dirty="0" smtClean="0"/>
              <a:t>нформационное  обеспечение, </a:t>
            </a:r>
            <a:r>
              <a:rPr lang="ru-RU" sz="1400" dirty="0" smtClean="0"/>
              <a:t>включая осуществление мониторинга и прогнозирования хода и оценки эффективности реализации Концепции;</a:t>
            </a:r>
          </a:p>
          <a:p>
            <a:r>
              <a:rPr lang="ru-RU" sz="1400" dirty="0" smtClean="0"/>
              <a:t>научно-методическое обеспечение деятельности </a:t>
            </a:r>
            <a:r>
              <a:rPr lang="ru-RU" sz="1400" dirty="0" smtClean="0"/>
              <a:t>Службы, </a:t>
            </a:r>
            <a:r>
              <a:rPr lang="ru-RU" sz="1400" dirty="0" smtClean="0"/>
              <a:t>ориентированное </a:t>
            </a:r>
            <a:r>
              <a:rPr lang="ru-RU" sz="1400" dirty="0" smtClean="0"/>
              <a:t>на разработку эффективных технологий и механизмов, научных исследований в сфере оказания профессиональной помощи обучающимся, распространение инновационного опыта работы, обобщение и внедрение лучших моделей с учетом особенностей и традиций регионов;</a:t>
            </a:r>
          </a:p>
          <a:p>
            <a:r>
              <a:rPr lang="ru-RU" sz="1400" dirty="0" smtClean="0"/>
              <a:t>информационная поддержка </a:t>
            </a:r>
            <a:r>
              <a:rPr lang="ru-RU" sz="1400" dirty="0" smtClean="0"/>
              <a:t>деятельности Службы. </a:t>
            </a:r>
            <a:endParaRPr lang="ru-RU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Ресурсы </a:t>
            </a:r>
            <a:r>
              <a:rPr lang="ru-RU" dirty="0" smtClean="0"/>
              <a:t>реализации </a:t>
            </a:r>
            <a:r>
              <a:rPr lang="ru-RU" dirty="0" smtClean="0"/>
              <a:t>Концепции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31640" y="836712"/>
            <a:ext cx="7499350" cy="4800600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r>
              <a:rPr lang="ru-RU" sz="2800" dirty="0" smtClean="0"/>
              <a:t>ведущие научные организации, центры Российской академии образования, Российской академии наук и научные подразделения образовательных организаций высшего образования;</a:t>
            </a:r>
          </a:p>
          <a:p>
            <a:r>
              <a:rPr lang="ru-RU" sz="2800" dirty="0" smtClean="0"/>
              <a:t>образовательные организации высшего образования; организации дополнительного профессионального образования; ПМПК;</a:t>
            </a:r>
          </a:p>
          <a:p>
            <a:r>
              <a:rPr lang="ru-RU" sz="2800" dirty="0" err="1" smtClean="0"/>
              <a:t>ППМС-центры</a:t>
            </a:r>
            <a:r>
              <a:rPr lang="ru-RU" sz="2800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/>
              <a:t>Источниками финансирования реализации основных мероприятий настоящей Концепции 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447800"/>
            <a:ext cx="7962850" cy="4800600"/>
          </a:xfrm>
        </p:spPr>
        <p:txBody>
          <a:bodyPr/>
          <a:lstStyle/>
          <a:p>
            <a:r>
              <a:rPr lang="ru-RU" sz="2400" dirty="0" smtClean="0"/>
              <a:t>федеральный </a:t>
            </a:r>
            <a:r>
              <a:rPr lang="ru-RU" sz="2400" dirty="0" smtClean="0"/>
              <a:t>бюджет на очередной финансовый год и плановый период в пределах бюджетных ассигнований федерального бюджета, выделяемых на выполнение мероприятий в рамках государственной программы Российской Федерации «Развитие образования», а также средств, выделяемых на организацию методического обеспечения образовательной деятельности и организацию проведения общественно значимых мероприятий в сфере образования, науки и молодежной политики;</a:t>
            </a:r>
          </a:p>
          <a:p>
            <a:r>
              <a:rPr lang="ru-RU" sz="2400" dirty="0" smtClean="0"/>
              <a:t>региональные бюджеты субъектов Российской Федерации с учетом задач по реализации Концепции.</a:t>
            </a:r>
          </a:p>
          <a:p>
            <a:endParaRPr lang="ru-RU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88640"/>
            <a:ext cx="7499350" cy="11430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effectLst/>
              </a:rPr>
              <a:t>6. </a:t>
            </a:r>
            <a:r>
              <a:rPr lang="ru-RU" sz="2400" b="1" dirty="0" smtClean="0">
                <a:effectLst/>
              </a:rPr>
              <a:t>Ожидаемые результаты реализации Концепции</a:t>
            </a:r>
            <a:br>
              <a:rPr lang="ru-RU" sz="2400" b="1" dirty="0" smtClean="0">
                <a:effectLst/>
              </a:rPr>
            </a:br>
            <a:endParaRPr lang="ru-RU" sz="2400" b="1" dirty="0" smtClean="0"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836712"/>
            <a:ext cx="7848872" cy="4800600"/>
          </a:xfrm>
        </p:spPr>
        <p:txBody>
          <a:bodyPr/>
          <a:lstStyle/>
          <a:p>
            <a:pPr>
              <a:buNone/>
            </a:pPr>
            <a:r>
              <a:rPr lang="ru-RU" sz="1400" dirty="0" smtClean="0"/>
              <a:t>1) нормативно-правовое, организационно-управленческое и научно- методическое единство деятельности Службы в Российской Федерации на основе:</a:t>
            </a:r>
          </a:p>
          <a:p>
            <a:r>
              <a:rPr lang="ru-RU" sz="1400" dirty="0" smtClean="0"/>
              <a:t>создания Координационного совета Службы при </a:t>
            </a:r>
            <a:r>
              <a:rPr lang="ru-RU" sz="1400" dirty="0" err="1" smtClean="0"/>
              <a:t>Минобрнауки</a:t>
            </a:r>
            <a:r>
              <a:rPr lang="ru-RU" sz="1400" dirty="0" smtClean="0"/>
              <a:t> России, реализующего задачи межведомственного и внутриведомственного взаимодействия;</a:t>
            </a:r>
          </a:p>
          <a:p>
            <a:r>
              <a:rPr lang="ru-RU" sz="1400" dirty="0" smtClean="0"/>
              <a:t>создания Федерального ресурсного центра Службы при участии Российской академии образования, Российской академии наук и образовательных организаций высшего образования;</a:t>
            </a:r>
          </a:p>
          <a:p>
            <a:r>
              <a:rPr lang="ru-RU" sz="1400" dirty="0" smtClean="0"/>
              <a:t>разработки и внедрения положения о Службе для всех уровней образования;</a:t>
            </a:r>
          </a:p>
          <a:p>
            <a:r>
              <a:rPr lang="ru-RU" sz="1400" dirty="0" smtClean="0"/>
              <a:t>разработки и внедрения стандартов оказания профессиональной помощи различным категориям обучающихся: испытывающих трудности в обучении и социализации, находящихся в трудной жизненной ситуации, с ОВЗ, детям-сиротам и детям, оставшимся без попечения родителей, с признаками одаренности, а также высокой учебно-познавательной мотивацией и других;</a:t>
            </a:r>
          </a:p>
          <a:p>
            <a:r>
              <a:rPr lang="ru-RU" sz="1400" dirty="0" smtClean="0"/>
              <a:t>создания комплекса разработанных или ада тированных и стандартизированных психодиагностических, коррекции </a:t>
            </a:r>
            <a:r>
              <a:rPr lang="ru-RU" sz="1400" dirty="0" smtClean="0"/>
              <a:t>развивающих </a:t>
            </a:r>
            <a:r>
              <a:rPr lang="ru-RU" sz="1400" dirty="0" smtClean="0"/>
              <a:t>и реабилитационных методов для реализации задач Службы с учетом результатов масштабных популяционных исследований современного ребенка как базы для стандартизации психодиагностических методов;</a:t>
            </a:r>
          </a:p>
          <a:p>
            <a:r>
              <a:rPr lang="ru-RU" sz="1400" dirty="0" smtClean="0"/>
              <a:t>создания единой экспериментальной </a:t>
            </a:r>
            <a:r>
              <a:rPr lang="ru-RU" sz="1400" dirty="0" err="1" smtClean="0"/>
              <a:t>веб-платформы</a:t>
            </a:r>
            <a:r>
              <a:rPr lang="ru-RU" sz="1400" dirty="0" smtClean="0"/>
              <a:t> для сбора данных, их обработки и хранения в психологическом ЦОД в соответствии с разработанным регламентом сбора и использования информации;</a:t>
            </a:r>
          </a:p>
          <a:p>
            <a:r>
              <a:rPr lang="ru-RU" sz="1400" dirty="0" smtClean="0"/>
              <a:t>создания </a:t>
            </a:r>
            <a:r>
              <a:rPr lang="ru-RU" sz="1400" dirty="0" err="1" smtClean="0"/>
              <a:t>веб-портала</a:t>
            </a:r>
            <a:r>
              <a:rPr lang="ru-RU" sz="1400" dirty="0" smtClean="0"/>
              <a:t> Службы для обеспечения доступности профессиональной информации для специалистов Службы, всех участников образовательных отношений (включая возможность получения информации о ресурсах Службы, консультационной поддержки в процессе выбора программ оказания психологической помощи, при планировании индивидуальных образовательных траекторий и т.д.);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749935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 smtClean="0">
                <a:effectLst/>
              </a:rPr>
              <a:t>7. </a:t>
            </a:r>
            <a:r>
              <a:rPr lang="ru-RU" sz="2700" b="1" dirty="0" smtClean="0">
                <a:effectLst/>
              </a:rPr>
              <a:t>Этапы реализации Концепции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1763688" y="16288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188640"/>
            <a:ext cx="7776864" cy="48006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На </a:t>
            </a:r>
            <a:r>
              <a:rPr lang="ru-RU" dirty="0" smtClean="0"/>
              <a:t>I этапе планируется:</a:t>
            </a:r>
          </a:p>
          <a:p>
            <a:r>
              <a:rPr lang="ru-RU" sz="1500" dirty="0" smtClean="0"/>
              <a:t>создать Координационный совет Службы при </a:t>
            </a:r>
            <a:r>
              <a:rPr lang="ru-RU" sz="1500" dirty="0" err="1" smtClean="0"/>
              <a:t>Минобрнауки</a:t>
            </a:r>
            <a:r>
              <a:rPr lang="ru-RU" sz="1500" dirty="0" smtClean="0"/>
              <a:t> </a:t>
            </a:r>
            <a:r>
              <a:rPr lang="ru-RU" sz="1500" dirty="0" smtClean="0"/>
              <a:t>Россия при участии ведущих научных и образовательных организаций высшего образования; сформировать систему нормативных правовых актов, регламентирующих деятельность Службы;</a:t>
            </a:r>
          </a:p>
          <a:p>
            <a:r>
              <a:rPr lang="ru-RU" sz="1500" dirty="0" smtClean="0"/>
              <a:t>создать Федеральный ресурсный центр Службы при участии Российской академии образования и образовательных организаций высшего образования;</a:t>
            </a:r>
          </a:p>
          <a:p>
            <a:r>
              <a:rPr lang="ru-RU" sz="1500" dirty="0" smtClean="0"/>
              <a:t>провести мониторинг эффективности деятельности существующих региональных служб;</a:t>
            </a:r>
          </a:p>
          <a:p>
            <a:r>
              <a:rPr lang="ru-RU" sz="1500" dirty="0" smtClean="0"/>
              <a:t>разработать и начать апробацию моделей межведомственного и межуровневого взаимодействия специалистов Службы;</a:t>
            </a:r>
          </a:p>
          <a:p>
            <a:r>
              <a:rPr lang="ru-RU" sz="1500" dirty="0" smtClean="0"/>
              <a:t>разработать региональные планы (комплексы мер) по развитию региональных служб с учетом положений, закрепленных в Концепции;</a:t>
            </a:r>
          </a:p>
          <a:p>
            <a:r>
              <a:rPr lang="ru-RU" sz="1500" dirty="0" smtClean="0"/>
              <a:t>разработать (актуализировать) стандарты оказания услуг в сфере профессиональной помощи обучающимся;</a:t>
            </a:r>
          </a:p>
          <a:p>
            <a:r>
              <a:rPr lang="ru-RU" sz="1500" dirty="0" smtClean="0"/>
              <a:t>разработать критерии оценки эффективности деятельности Службы. На II этапе реализации Концепции предполагается: апробировать и внедрить результаты I этапа;</a:t>
            </a:r>
          </a:p>
          <a:p>
            <a:r>
              <a:rPr lang="ru-RU" sz="1500" dirty="0" smtClean="0"/>
              <a:t>продолжить исполнение региональных планов (комплексов мер) по развитию региональных служб с учетом положений, закрепленных в Концепции; оказывать методическую и информационную поддержку региональным службам;</a:t>
            </a:r>
          </a:p>
          <a:p>
            <a:r>
              <a:rPr lang="ru-RU" sz="1500" dirty="0" smtClean="0"/>
              <a:t>ввести качественные критерии оценки эффективности деятельности Службы, разработанные в ходе проведенного мониторинга в регионах;</a:t>
            </a:r>
          </a:p>
          <a:p>
            <a:r>
              <a:rPr lang="ru-RU" sz="1500" dirty="0" smtClean="0"/>
              <a:t>модернизировать имеющуюся инфраструктуру региональных служб; создать систему профессиональной помощи на разных уровнях </a:t>
            </a:r>
            <a:r>
              <a:rPr lang="ru-RU" sz="1500" dirty="0" err="1" smtClean="0"/>
              <a:t>п</a:t>
            </a:r>
            <a:r>
              <a:rPr lang="ru-RU" sz="1500" dirty="0" smtClean="0"/>
              <a:t> видах образования.</a:t>
            </a:r>
          </a:p>
          <a:p>
            <a:endParaRPr lang="ru-RU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450" y="274638"/>
            <a:ext cx="7747000" cy="11430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tx2">
                    <a:satMod val="130000"/>
                  </a:schemeClr>
                </a:solidFill>
              </a:rPr>
              <a:t>Приложение 36 </a:t>
            </a:r>
            <a:br>
              <a:rPr lang="ru-RU" sz="2400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ru-RU" sz="2400" dirty="0" smtClean="0">
                <a:solidFill>
                  <a:schemeClr val="tx2">
                    <a:satMod val="130000"/>
                  </a:schemeClr>
                </a:solidFill>
              </a:rPr>
              <a:t>к Порядку осуществления мониторинга </a:t>
            </a:r>
            <a:r>
              <a:rPr lang="ru-RU" sz="2400" dirty="0" err="1" smtClean="0">
                <a:solidFill>
                  <a:schemeClr val="tx2">
                    <a:satMod val="130000"/>
                  </a:schemeClr>
                </a:solidFill>
              </a:rPr>
              <a:t>наркоситуации</a:t>
            </a:r>
            <a:r>
              <a:rPr lang="ru-RU" sz="2400" dirty="0" smtClean="0">
                <a:solidFill>
                  <a:schemeClr val="tx2">
                    <a:satMod val="130000"/>
                  </a:schemeClr>
                </a:solidFill>
              </a:rPr>
              <a:t> </a:t>
            </a:r>
            <a:br>
              <a:rPr lang="ru-RU" sz="2400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ru-RU" sz="2400" dirty="0" smtClean="0">
                <a:solidFill>
                  <a:schemeClr val="tx2">
                    <a:satMod val="130000"/>
                  </a:schemeClr>
                </a:solidFill>
              </a:rPr>
              <a:t>в Республике Татарстан</a:t>
            </a:r>
            <a:endParaRPr lang="ru-RU" sz="2400" dirty="0">
              <a:solidFill>
                <a:schemeClr val="tx2">
                  <a:satMod val="130000"/>
                </a:schemeClr>
              </a:solidFill>
            </a:endParaRPr>
          </a:p>
        </p:txBody>
      </p:sp>
      <p:graphicFrame>
        <p:nvGraphicFramePr>
          <p:cNvPr id="25602" name="Содержимое 3"/>
          <p:cNvGraphicFramePr>
            <a:graphicFrameLocks noGrp="1"/>
          </p:cNvGraphicFramePr>
          <p:nvPr>
            <p:ph idx="1"/>
          </p:nvPr>
        </p:nvGraphicFramePr>
        <p:xfrm>
          <a:off x="1136650" y="1506538"/>
          <a:ext cx="7600950" cy="4902200"/>
        </p:xfrm>
        <a:graphic>
          <a:graphicData uri="http://schemas.openxmlformats.org/presentationml/2006/ole">
            <p:oleObj spid="_x0000_s25602" r:id="rId3" imgW="7602371" imgH="4901609" progId="Excel.Chart.8">
              <p:embed/>
            </p:oleObj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 l="7225" t="5794" b="18417"/>
          <a:stretch>
            <a:fillRect/>
          </a:stretch>
        </p:blipFill>
        <p:spPr>
          <a:xfrm>
            <a:off x="1187450" y="765175"/>
            <a:ext cx="3516313" cy="4537075"/>
          </a:xfrm>
        </p:spPr>
      </p:pic>
      <p:sp>
        <p:nvSpPr>
          <p:cNvPr id="49155" name="Прямоугольник 8"/>
          <p:cNvSpPr>
            <a:spLocks noChangeArrowheads="1"/>
          </p:cNvSpPr>
          <p:nvPr/>
        </p:nvSpPr>
        <p:spPr bwMode="auto">
          <a:xfrm>
            <a:off x="5003800" y="1052513"/>
            <a:ext cx="3367088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0" tIns="45700" rIns="91400" bIns="45700">
            <a:spAutoFit/>
          </a:bodyPr>
          <a:lstStyle/>
          <a:p>
            <a:pPr marL="341313" indent="-341313" algn="ctr">
              <a:lnSpc>
                <a:spcPct val="80000"/>
              </a:lnSpc>
              <a:spcBef>
                <a:spcPct val="20000"/>
              </a:spcBef>
            </a:pPr>
            <a:r>
              <a:rPr lang="ru-RU" sz="1200" b="1">
                <a:solidFill>
                  <a:srgbClr val="1F497D"/>
                </a:solidFill>
              </a:rPr>
              <a:t>Республиканский  координационный </a:t>
            </a:r>
            <a:r>
              <a:rPr lang="ru-RU" sz="1400" b="1">
                <a:solidFill>
                  <a:srgbClr val="1F497D"/>
                </a:solidFill>
              </a:rPr>
              <a:t>научно-методический  совет педагогов-психологов (психологов в сфере образования) </a:t>
            </a:r>
            <a:r>
              <a:rPr lang="ru-RU" sz="1400">
                <a:solidFill>
                  <a:srgbClr val="1F497D"/>
                </a:solidFill>
              </a:rPr>
              <a:t>при Министерстве образования и науки Республики Татарстан</a:t>
            </a:r>
          </a:p>
          <a:p>
            <a:pPr marL="341313" indent="-341313" algn="ctr">
              <a:spcBef>
                <a:spcPct val="20000"/>
              </a:spcBef>
              <a:buClr>
                <a:srgbClr val="800080"/>
              </a:buClr>
              <a:buSzPct val="60000"/>
            </a:pPr>
            <a:r>
              <a:rPr lang="ru-RU" sz="1400" i="1">
                <a:solidFill>
                  <a:srgbClr val="A50021"/>
                </a:solidFill>
              </a:rPr>
              <a:t>Функционирует с 2016 г.</a:t>
            </a:r>
          </a:p>
          <a:p>
            <a:pPr marL="341313" indent="-341313" algn="ctr">
              <a:lnSpc>
                <a:spcPct val="80000"/>
              </a:lnSpc>
              <a:spcBef>
                <a:spcPct val="20000"/>
              </a:spcBef>
            </a:pPr>
            <a:endParaRPr lang="ru-RU" sz="1200">
              <a:solidFill>
                <a:srgbClr val="1F497D"/>
              </a:solidFill>
            </a:endParaRPr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5003800" y="3068638"/>
            <a:ext cx="3995738" cy="311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b="1">
                <a:solidFill>
                  <a:srgbClr val="C00000"/>
                </a:solidFill>
              </a:rPr>
              <a:t>Основные задачи Совета:</a:t>
            </a:r>
          </a:p>
          <a:p>
            <a:r>
              <a:rPr lang="ru-RU" b="1">
                <a:solidFill>
                  <a:srgbClr val="C00000"/>
                </a:solidFill>
              </a:rPr>
              <a:t>- обеспечение профилактической работы научно-обоснованными, апробированными, результативными и безопасными технологиями; </a:t>
            </a:r>
          </a:p>
          <a:p>
            <a:r>
              <a:rPr lang="ru-RU" b="1">
                <a:solidFill>
                  <a:srgbClr val="C00000"/>
                </a:solidFill>
              </a:rPr>
              <a:t>- защита образовательного пространства от проникновения программ и мероприятий деструктивного характера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2" name="Picture 4" descr="обл инкл 2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16013" y="188913"/>
            <a:ext cx="1878012" cy="2663825"/>
          </a:xfrm>
        </p:spPr>
      </p:pic>
      <p:pic>
        <p:nvPicPr>
          <p:cNvPr id="43013" name="Picture 5" descr="методич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113" y="188913"/>
            <a:ext cx="1916112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4" name="Picture 6" descr="проф 0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3800" y="333375"/>
            <a:ext cx="1936750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5" name="Picture 7" descr="АК Карпов_Страница_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19925" y="260350"/>
            <a:ext cx="1862138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6" name="Picture 8" descr="обл лушпаева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2924175"/>
            <a:ext cx="1897063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7" name="Picture 9" descr="1 00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35150" y="2924175"/>
            <a:ext cx="1895475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8" name="Picture 10" descr="1 00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19700" y="2924175"/>
            <a:ext cx="2028825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9" name="Picture 11" descr="1 00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92950" y="2997200"/>
            <a:ext cx="191452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20" name="Picture 12" descr="1 00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635375" y="3141663"/>
            <a:ext cx="1781175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913" y="2636838"/>
            <a:ext cx="7405687" cy="1471612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Благодарю за внимание!</a:t>
            </a: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tx2">
                    <a:satMod val="130000"/>
                  </a:schemeClr>
                </a:solidFill>
              </a:rPr>
              <a:t>Статистическая информация по актуальному состоянию школьной психологической службы в МР РТ</a:t>
            </a:r>
            <a:br>
              <a:rPr lang="ru-RU" sz="2400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ru-RU" sz="2400" dirty="0" smtClean="0">
                <a:solidFill>
                  <a:schemeClr val="tx2">
                    <a:satMod val="130000"/>
                  </a:schemeClr>
                </a:solidFill>
              </a:rPr>
              <a:t> (апрель 2017)</a:t>
            </a:r>
            <a:endParaRPr lang="ru-RU" sz="2400" dirty="0">
              <a:solidFill>
                <a:schemeClr val="tx2">
                  <a:satMod val="130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79388" y="1844675"/>
          <a:ext cx="8754942" cy="1437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0706"/>
                <a:gridCol w="981542"/>
                <a:gridCol w="1584176"/>
                <a:gridCol w="1512168"/>
                <a:gridCol w="924938"/>
                <a:gridCol w="1250706"/>
                <a:gridCol w="125070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ФИО</a:t>
                      </a:r>
                    </a:p>
                    <a:p>
                      <a:pPr algn="ctr"/>
                      <a:r>
                        <a:rPr lang="ru-RU" sz="1600" dirty="0" smtClean="0"/>
                        <a:t>педагога-психолога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Место работы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Специальность по </a:t>
                      </a:r>
                      <a:r>
                        <a:rPr lang="ru-RU" sz="1600" baseline="0" dirty="0" smtClean="0"/>
                        <a:t> диплому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Организация,</a:t>
                      </a:r>
                      <a:r>
                        <a:rPr lang="ru-RU" sz="1600" baseline="0" dirty="0" smtClean="0"/>
                        <a:t> где проходили обучение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Стаж работы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err="1" smtClean="0"/>
                        <a:t>Методи-ческая</a:t>
                      </a:r>
                      <a:r>
                        <a:rPr lang="ru-RU" sz="1600" baseline="0" dirty="0" smtClean="0"/>
                        <a:t> тема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err="1" smtClean="0"/>
                        <a:t>Организа-ция</a:t>
                      </a:r>
                      <a:r>
                        <a:rPr lang="ru-RU" sz="1600" dirty="0" smtClean="0"/>
                        <a:t> и сроки последнего ПК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6652" name="TextBox 4"/>
          <p:cNvSpPr txBox="1">
            <a:spLocks noChangeArrowheads="1"/>
          </p:cNvSpPr>
          <p:nvPr/>
        </p:nvSpPr>
        <p:spPr bwMode="auto">
          <a:xfrm>
            <a:off x="1116013" y="3716338"/>
            <a:ext cx="7777162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orbel" pitchFamily="34" charset="0"/>
              </a:rPr>
              <a:t>Количественные данные </a:t>
            </a:r>
          </a:p>
          <a:p>
            <a:r>
              <a:rPr lang="ru-RU" sz="2800">
                <a:latin typeface="Corbel" pitchFamily="34" charset="0"/>
              </a:rPr>
              <a:t>по  педагогам-психологам РТ – 472,</a:t>
            </a:r>
          </a:p>
          <a:p>
            <a:r>
              <a:rPr lang="ru-RU" sz="2800" i="1">
                <a:latin typeface="Corbel" pitchFamily="34" charset="0"/>
              </a:rPr>
              <a:t>из них :</a:t>
            </a:r>
          </a:p>
          <a:p>
            <a:r>
              <a:rPr lang="ru-RU" sz="2800">
                <a:latin typeface="Corbel" pitchFamily="34" charset="0"/>
              </a:rPr>
              <a:t>Казань- 159</a:t>
            </a:r>
          </a:p>
          <a:p>
            <a:r>
              <a:rPr lang="ru-RU" sz="2800">
                <a:latin typeface="Corbel" pitchFamily="34" charset="0"/>
              </a:rPr>
              <a:t>Набережные Челны- 70</a:t>
            </a:r>
          </a:p>
          <a:p>
            <a:r>
              <a:rPr lang="ru-RU" sz="2800">
                <a:latin typeface="Corbel" pitchFamily="34" charset="0"/>
              </a:rPr>
              <a:t>Нижнекамский МР - 32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49" name="Содержимое 3"/>
          <p:cNvGraphicFramePr>
            <a:graphicFrameLocks noGrp="1"/>
          </p:cNvGraphicFramePr>
          <p:nvPr>
            <p:ph idx="1"/>
          </p:nvPr>
        </p:nvGraphicFramePr>
        <p:xfrm>
          <a:off x="-419100" y="209550"/>
          <a:ext cx="9613900" cy="6699250"/>
        </p:xfrm>
        <a:graphic>
          <a:graphicData uri="http://schemas.openxmlformats.org/presentationml/2006/ole">
            <p:oleObj spid="_x0000_s27649" r:id="rId3" imgW="9614225" imgH="6700085" progId="Excel.Chart.8">
              <p:embed/>
            </p:oleObj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tx2">
                    <a:satMod val="130000"/>
                  </a:schemeClr>
                </a:solidFill>
              </a:rPr>
              <a:t>Статистические данные по стажу работы педагогом - психологом</a:t>
            </a:r>
            <a:endParaRPr lang="ru-RU" sz="2400" dirty="0">
              <a:solidFill>
                <a:schemeClr val="tx2">
                  <a:satMod val="130000"/>
                </a:schemeClr>
              </a:solidFill>
            </a:endParaRPr>
          </a:p>
        </p:txBody>
      </p:sp>
      <p:graphicFrame>
        <p:nvGraphicFramePr>
          <p:cNvPr id="28674" name="Содержимое 5"/>
          <p:cNvGraphicFramePr>
            <a:graphicFrameLocks noGrp="1"/>
          </p:cNvGraphicFramePr>
          <p:nvPr>
            <p:ph idx="1"/>
          </p:nvPr>
        </p:nvGraphicFramePr>
        <p:xfrm>
          <a:off x="1384300" y="1397000"/>
          <a:ext cx="7600950" cy="4902200"/>
        </p:xfrm>
        <a:graphic>
          <a:graphicData uri="http://schemas.openxmlformats.org/presentationml/2006/ole">
            <p:oleObj spid="_x0000_s28674" r:id="rId3" imgW="7602371" imgH="4901609" progId="Excel.Chart.8">
              <p:embed/>
            </p:oleObj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8" name="Picture 4" descr="1 001"/>
          <p:cNvPicPr>
            <a:picLocks noChangeAspect="1" noChangeArrowheads="1"/>
          </p:cNvPicPr>
          <p:nvPr/>
        </p:nvPicPr>
        <p:blipFill>
          <a:blip r:embed="rId2" cstate="print"/>
          <a:srcRect l="1657" t="5623" r="3094" b="6738"/>
          <a:stretch>
            <a:fillRect/>
          </a:stretch>
        </p:blipFill>
        <p:spPr bwMode="auto">
          <a:xfrm>
            <a:off x="611188" y="188913"/>
            <a:ext cx="4935537" cy="6237287"/>
          </a:xfrm>
          <a:prstGeom prst="rect">
            <a:avLst/>
          </a:prstGeom>
          <a:noFill/>
        </p:spPr>
      </p:pic>
      <p:pic>
        <p:nvPicPr>
          <p:cNvPr id="41989" name="Picture 5" descr="1 0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525" y="981075"/>
            <a:ext cx="3246438" cy="4819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1331640" y="-315416"/>
            <a:ext cx="7499350" cy="1143000"/>
          </a:xfrm>
          <a:noFill/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400" b="1" dirty="0" smtClean="0">
                <a:effectLst/>
              </a:rPr>
              <a:t>1. Общие положения</a:t>
            </a:r>
          </a:p>
        </p:txBody>
      </p:sp>
      <p:sp>
        <p:nvSpPr>
          <p:cNvPr id="45059" name="Rectangle 3"/>
          <p:cNvSpPr>
            <a:spLocks noGrp="1"/>
          </p:cNvSpPr>
          <p:nvPr>
            <p:ph type="body" idx="4294967295"/>
          </p:nvPr>
        </p:nvSpPr>
        <p:spPr>
          <a:xfrm>
            <a:off x="827584" y="620688"/>
            <a:ext cx="8106866" cy="5627712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ru-RU" sz="1200" dirty="0" smtClean="0"/>
          </a:p>
          <a:p>
            <a:pPr>
              <a:lnSpc>
                <a:spcPct val="80000"/>
              </a:lnSpc>
            </a:pPr>
            <a:r>
              <a:rPr lang="ru-RU" sz="1600" dirty="0" smtClean="0"/>
              <a:t>Концепция развития психологической службы в системе образования (далее - Концепция) определяет цели, задачи, принципы, основные направления и механизмы реализации государственной политики в сфере развития психологической службы в системе образования Российской Федерации.</a:t>
            </a:r>
          </a:p>
          <a:p>
            <a:pPr>
              <a:lnSpc>
                <a:spcPct val="80000"/>
              </a:lnSpc>
            </a:pPr>
            <a:r>
              <a:rPr lang="ru-RU" sz="1600" dirty="0" smtClean="0"/>
              <a:t>Концепция разработана в целях реализации Национальной стратегии действий в интересах детей на 2012-2017 годы, утвержденной Указом Президента Российской Федерации от 1 июня 2012 г. № 761 «О Национальной стратегии действий в интересах детей на 2012-2017 годы».</a:t>
            </a:r>
          </a:p>
          <a:p>
            <a:pPr>
              <a:lnSpc>
                <a:spcPct val="80000"/>
              </a:lnSpc>
            </a:pPr>
            <a:r>
              <a:rPr lang="ru-RU" sz="1600" dirty="0" smtClean="0"/>
              <a:t>Настоящая Концепция развивает положения Федерального закона от 29 декабря 2012 г. № 273-ФЗ «Об образовании в Российской Федерации», предусматривающие реализацию права каждого человека на образование (статья 5); наделение органов государственной власти субъектов Российской Федерации полномочиями по предоставлению психолого-педагогической, медицинской и социальной помощи обучающимся, испытывающим трудности в освоении основных общеобразовательных программ, своем развитии и социальной адаптации (статья 8); предоставление обучающимся условий для обучения с учетом особенностей их психофизического развития и состояния здоровья, в том числе получение социально-педагогической и психологической помощи, бесплатной </a:t>
            </a:r>
            <a:r>
              <a:rPr lang="ru-RU" sz="1600" dirty="0" err="1" smtClean="0"/>
              <a:t>психолого</a:t>
            </a:r>
            <a:r>
              <a:rPr lang="ru-RU" sz="1600" dirty="0" smtClean="0"/>
              <a:t>- медико-педагогической коррекции (статья 34); оказание психолого-педагогической, медицинской и социальной помощи детям, испытывающим трудности в освоении основных общеобразовательных программ, развитии и социальной адаптации, в том числе несовершеннолетним обучающимся, признанным в случаях и порядке, которые предусмотрены уголовно-процессуальным законодательством, подозреваемыми, обвиняемыми или подсудимыми по уголовному делу либо являющимся потерпевшими или свидетелями преступления (статья 42);организацию получения образования обучающимися с ограниченными возможностями здоровья (далее - ОВЗ) (статья 79).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/>
          <p:cNvSpPr>
            <a:spLocks noGrp="1"/>
          </p:cNvSpPr>
          <p:nvPr>
            <p:ph type="body" idx="4294967295"/>
          </p:nvPr>
        </p:nvSpPr>
        <p:spPr>
          <a:xfrm>
            <a:off x="971550" y="549275"/>
            <a:ext cx="7499350" cy="4800600"/>
          </a:xfrm>
        </p:spPr>
        <p:txBody>
          <a:bodyPr/>
          <a:lstStyle/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1800" dirty="0" smtClean="0"/>
              <a:t>Цель Концепции - определение стратегии развития психологической службы в системе образования Российской Федерации (далее - Служба) на основе преемственности позитивного опыта работы и интеграции достижений современной психологической науки и практики с учетом имеющихся региональных практик психологических служб для обеспечения снижения рисков </a:t>
            </a:r>
            <a:r>
              <a:rPr lang="ru-RU" sz="1800" dirty="0" err="1" smtClean="0"/>
              <a:t>дезадаптации</a:t>
            </a:r>
            <a:r>
              <a:rPr lang="ru-RU" sz="1800" dirty="0" smtClean="0"/>
              <a:t> и </a:t>
            </a:r>
            <a:r>
              <a:rPr lang="ru-RU" sz="1800" dirty="0" err="1" smtClean="0"/>
              <a:t>десоциализации</a:t>
            </a:r>
            <a:r>
              <a:rPr lang="ru-RU" sz="1800" dirty="0" smtClean="0"/>
              <a:t> обучающихся.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1800" u="sng" dirty="0" smtClean="0"/>
              <a:t>Задачи:</a:t>
            </a:r>
            <a:r>
              <a:rPr lang="ru-RU" sz="1800" dirty="0" smtClean="0"/>
              <a:t> </a:t>
            </a:r>
          </a:p>
          <a:p>
            <a:pPr>
              <a:lnSpc>
                <a:spcPct val="80000"/>
              </a:lnSpc>
            </a:pPr>
            <a:r>
              <a:rPr lang="ru-RU" sz="1800" dirty="0" smtClean="0"/>
              <a:t>разработка и совершенствование нормативной правовой, научно- методической, организационно-управленческой и информационной базы по организации психологической, психолого-педагогической, социальной (далее - профессиональной) помощи всем участникам образовательных отношений с учетом лучшего отечественного и зарубежного опыта для обеспечения единства Службы с учетом специфики субъектов Российской Федерации;</a:t>
            </a:r>
          </a:p>
          <a:p>
            <a:pPr>
              <a:lnSpc>
                <a:spcPct val="80000"/>
              </a:lnSpc>
            </a:pPr>
            <a:r>
              <a:rPr lang="ru-RU" sz="1800" dirty="0" smtClean="0"/>
              <a:t>обеспечение качества подготовки и повышения квалификации специалистов, оказывающих профессиональную помощь обучающимся, а также эффективной системы их внутриведомственного и межведомственного взаимодействия, что является ключевым условием для оказания доступной эффективной профессиональной помощи всем категориям обучающихся независимо от места их проживания;</a:t>
            </a:r>
          </a:p>
          <a:p>
            <a:pPr>
              <a:lnSpc>
                <a:spcPct val="80000"/>
              </a:lnSpc>
            </a:pPr>
            <a:r>
              <a:rPr lang="ru-RU" sz="1800" dirty="0" smtClean="0"/>
              <a:t>разработка стандартов оказания профессиональной помощи обучающимся.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/>
          <p:cNvSpPr>
            <a:spLocks noGrp="1"/>
          </p:cNvSpPr>
          <p:nvPr>
            <p:ph type="body" idx="4294967295"/>
          </p:nvPr>
        </p:nvSpPr>
        <p:spPr>
          <a:xfrm>
            <a:off x="1258888" y="404813"/>
            <a:ext cx="7675562" cy="5843587"/>
          </a:xfrm>
        </p:spPr>
        <p:txBody>
          <a:bodyPr/>
          <a:lstStyle/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1600" smtClean="0"/>
              <a:t>В настоящей Концепции под Службой понимается организационная структура, в состав которой входят психологи, педагоги-психологи, центры психолого-педагогической, медицинской и социальной помощи (ППМС - центры), психолого-медико-педагогические комиссии (ПМПК), научные организации, осуществляющие научные исследования и разработки в интересах Службы, образовательные организации высшего образования, осуществляющие подготовку кадров для Службы.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1600" smtClean="0"/>
              <a:t>Анализ современного состояния Службы обнаруживает целый комплекс проблем, требующих решения:</a:t>
            </a:r>
          </a:p>
          <a:p>
            <a:pPr>
              <a:lnSpc>
                <a:spcPct val="80000"/>
              </a:lnSpc>
            </a:pPr>
            <a:r>
              <a:rPr lang="ru-RU" sz="1600" smtClean="0"/>
              <a:t>значительная неравномерность уровня и качества оказания профессиональной помощи, а также состояние ее инфраструктуры в субъектах Российской Федерации;</a:t>
            </a:r>
          </a:p>
          <a:p>
            <a:pPr>
              <a:lnSpc>
                <a:spcPct val="80000"/>
              </a:lnSpc>
            </a:pPr>
            <a:r>
              <a:rPr lang="ru-RU" sz="1600" smtClean="0"/>
              <a:t>отсутствие единого подхода в определении целей, задач, содержания, методов работы Службы, места и статуса психолога в системе образования;</a:t>
            </a:r>
          </a:p>
          <a:p>
            <a:pPr>
              <a:lnSpc>
                <a:spcPct val="80000"/>
              </a:lnSpc>
            </a:pPr>
            <a:r>
              <a:rPr lang="ru-RU" sz="1600" smtClean="0"/>
              <a:t>отсутствие стандартов оказания профессиональной помощи, включая стандарт применения диагностического инструментария;</a:t>
            </a:r>
          </a:p>
          <a:p>
            <a:pPr>
              <a:lnSpc>
                <a:spcPct val="80000"/>
              </a:lnSpc>
            </a:pPr>
            <a:r>
              <a:rPr lang="ru-RU" sz="1600" smtClean="0"/>
              <a:t>отсутствие единой системы повышения квалификации специалистов Службы; несформированность единой системы взаимодействия при оказании профессиональной помощи на разных уровнях образования;</a:t>
            </a:r>
          </a:p>
          <a:p>
            <a:pPr>
              <a:lnSpc>
                <a:spcPct val="80000"/>
              </a:lnSpc>
            </a:pPr>
            <a:r>
              <a:rPr lang="ru-RU" sz="1600" smtClean="0"/>
              <a:t>отсутствие в системе образования необходимого количества психологов, педагогов-психологов;</a:t>
            </a:r>
          </a:p>
          <a:p>
            <a:pPr>
              <a:lnSpc>
                <a:spcPct val="80000"/>
              </a:lnSpc>
            </a:pPr>
            <a:r>
              <a:rPr lang="ru-RU" sz="1600" smtClean="0"/>
              <a:t>длительный дисбаланс в контрольных цифрах приема психологов по отношению к педагогам-психологам.</a:t>
            </a:r>
          </a:p>
          <a:p>
            <a:pPr>
              <a:lnSpc>
                <a:spcPct val="80000"/>
              </a:lnSpc>
            </a:pPr>
            <a:r>
              <a:rPr lang="ru-RU" sz="1600" smtClean="0"/>
              <a:t>Необходимо отметить и недостаточную разработанность нормативной правовой базы деятельности психолога, педагога-психолога в системе образования.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1792</TotalTime>
  <Words>2053</Words>
  <Application>Microsoft Office PowerPoint</Application>
  <PresentationFormat>Экран (4:3)</PresentationFormat>
  <Paragraphs>118</Paragraphs>
  <Slides>22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4" baseType="lpstr">
      <vt:lpstr>Солнцестояние</vt:lpstr>
      <vt:lpstr>Диаграмма Microsoft Office Excel</vt:lpstr>
      <vt:lpstr>О деятельности педагогов-психологов ОО в рамках реализации концепции развития психологической службы в системе образования РФ  на период до 2025 года"  </vt:lpstr>
      <vt:lpstr>Приложение 36  к Порядку осуществления мониторинга наркоситуации  в Республике Татарстан</vt:lpstr>
      <vt:lpstr>Статистическая информация по актуальному состоянию школьной психологической службы в МР РТ  (апрель 2017)</vt:lpstr>
      <vt:lpstr>Слайд 4</vt:lpstr>
      <vt:lpstr>Статистические данные по стажу работы педагогом - психологом</vt:lpstr>
      <vt:lpstr>Слайд 6</vt:lpstr>
      <vt:lpstr>1. Общие положения</vt:lpstr>
      <vt:lpstr>Слайд 8</vt:lpstr>
      <vt:lpstr>Слайд 9</vt:lpstr>
      <vt:lpstr>Слайд 10</vt:lpstr>
      <vt:lpstr>Цели и задачи развития деятельности Службы на период до 2025 года </vt:lpstr>
      <vt:lpstr>Цели и задачи развития деятельности Службы на период до 2025 года </vt:lpstr>
      <vt:lpstr>4. Приоритетные направления развития Службы</vt:lpstr>
      <vt:lpstr>5. Механизмы и ресурсы реализации Концепции </vt:lpstr>
      <vt:lpstr>Ресурсы реализации Концепции</vt:lpstr>
      <vt:lpstr>Источниками финансирования реализации основных мероприятий настоящей Концепции </vt:lpstr>
      <vt:lpstr>6. Ожидаемые результаты реализации Концепции </vt:lpstr>
      <vt:lpstr>7. Этапы реализации Концепции </vt:lpstr>
      <vt:lpstr>Слайд 19</vt:lpstr>
      <vt:lpstr>Слайд 20</vt:lpstr>
      <vt:lpstr>Слайд 21</vt:lpstr>
      <vt:lpstr>Благодарю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Вера</dc:creator>
  <cp:lastModifiedBy>Вера</cp:lastModifiedBy>
  <cp:revision>281</cp:revision>
  <dcterms:created xsi:type="dcterms:W3CDTF">2015-04-04T14:21:28Z</dcterms:created>
  <dcterms:modified xsi:type="dcterms:W3CDTF">2018-01-27T05:08:49Z</dcterms:modified>
</cp:coreProperties>
</file>